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theme+xml" PartName="/ppt/theme/theme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ms-powerpoint.revisioninfo+xml" PartName="/ppt/revisionInfo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binary" PartName="/ppt/metadata"/>
  <Override ContentType="application/vnd.openxmlformats-officedocument.custom-properties+xml" PartName="/docProps/custom.xml"/>
</Types>
</file>

<file path=_rels/.rels><?xml version="1.0" encoding="UTF-8" standalone="yes" ?><Relationships xmlns="http://schemas.openxmlformats.org/package/2006/relationships"><Relationship Id="rId3" Target="docProps/app.xml" Type="http://schemas.openxmlformats.org/officeDocument/2006/relationships/extended-properties"/><Relationship Id="rId2" Target="docProps/core.xml" Type="http://schemas.openxmlformats.org/package/2006/relationships/metadata/core-properties"/><Relationship Id="rId1" Target="ppt/presentation.xml" Type="http://schemas.openxmlformats.org/officeDocument/2006/relationships/officeDocument"/><Relationship Id="rId4" Target="docProps/custom.xml" Type="http://schemas.openxmlformats.org/officeDocument/2006/relationships/custom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66" r:id="rId4"/>
    <p:sldId id="267" r:id="rId5"/>
    <p:sldId id="269" r:id="rId6"/>
    <p:sldId id="259" r:id="rId7"/>
    <p:sldId id="261" r:id="rId8"/>
    <p:sldId id="268" r:id="rId9"/>
    <p:sldId id="270" r:id="rId10"/>
    <p:sldId id="264" r:id="rId11"/>
  </p:sldIdLst>
  <p:sldSz cx="18288000" cy="10287000"/>
  <p:notesSz cx="6858000" cy="9144000"/>
  <p:embeddedFontLst>
    <p:embeddedFont>
      <p:font typeface="Cambria" panose="02040503050406030204" pitchFamily="18" charset="0"/>
      <p:regular r:id="rId13"/>
      <p:bold r:id="rId14"/>
      <p:italic r:id="rId15"/>
      <p:boldItalic r:id="rId16"/>
    </p:embeddedFont>
    <p:embeddedFont>
      <p:font typeface="Playfair Display" panose="000005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BDAEBF-B6C3-4B0D-BC59-13403DFBFEC5}" v="9" dt="2025-07-04T19:59:54.3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20" d="100"/>
          <a:sy n="20" d="100"/>
        </p:scale>
        <p:origin x="2674" y="10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2.png>
</file>

<file path=ppt/media/image3.png>
</file>

<file path=ppt/media/image4.gif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8C1321AB-FA6F-BD83-CE02-88BF232BB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CA818157-1D4F-DAFB-C3DF-D724212725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968CEBD4-043E-0B71-1FA3-2A5ADE3BFD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7289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9.jpeg"/></Relationships>
</file>

<file path=ppt/slides/_rels/slide4.xml.rels><?xml version="1.0" encoding="UTF-8" standalone="yes" ?><Relationships xmlns="http://schemas.openxmlformats.org/package/2006/relationships"><Relationship Id="rId3" Target="../media/image7.png" Type="http://schemas.openxmlformats.org/officeDocument/2006/relationships/image"/><Relationship Id="rId2" Target="../notesSlides/notesSlide4.xml" Type="http://schemas.openxmlformats.org/officeDocument/2006/relationships/notesSlide"/><Relationship Id="rId1" Target="../slideLayouts/slideLayout1.xml" Type="http://schemas.openxmlformats.org/officeDocument/2006/relationships/slideLayout"/><Relationship Id="rId5" Target="../media/image4.gif" Type="http://schemas.openxmlformats.org/officeDocument/2006/relationships/image"/><Relationship Id="rId4" Target="../media/image10.jpeg" Type="http://schemas.openxmlformats.org/officeDocument/2006/relationships/image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6.xml.rels><?xml version="1.0" encoding="UTF-8" standalone="yes" ?><Relationships xmlns="http://schemas.openxmlformats.org/package/2006/relationships"><Relationship Id="rId3" Target="../media/image7.png" Type="http://schemas.openxmlformats.org/officeDocument/2006/relationships/image"/><Relationship Id="rId2" Target="../notesSlides/notesSlide6.xml" Type="http://schemas.openxmlformats.org/officeDocument/2006/relationships/notesSlide"/><Relationship Id="rId1" Target="../slideLayouts/slideLayout1.xml" Type="http://schemas.openxmlformats.org/officeDocument/2006/relationships/slideLayout"/><Relationship Id="rId5" Target="../media/image4.gif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b="b" l="l" r="r" t="t"/>
            <a:pathLst>
              <a:path extrusionOk="0" h="19657105" w="15357113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anchor="t" anchorCtr="0" bIns="0" lIns="0" rIns="0" spcFirstLastPara="1" tIns="0" wrap="square">
            <a:spAutoFit/>
          </a:bodyPr>
          <a:lstStyle/>
          <a:p>
            <a:pPr algn="r" indent="0" lvl="0" marL="0" marR="0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b="0" cap="none" i="0" strike="noStrike" sz="1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177436" y="202404"/>
            <a:ext cx="1870386" cy="1636090"/>
          </a:xfrm>
          <a:custGeom>
            <a:avLst/>
            <a:gdLst/>
            <a:ahLst/>
            <a:cxnLst/>
            <a:rect b="b" l="l" r="r" t="t"/>
            <a:pathLst>
              <a:path extrusionOk="0" h="1636090" w="1870386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-2126" l="-3381" r="-3380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7" name="Google Shape;87;p1"/>
          <p:cNvSpPr/>
          <p:nvPr/>
        </p:nvSpPr>
        <p:spPr>
          <a:xfrm>
            <a:off x="10268945" y="202404"/>
            <a:ext cx="4256942" cy="1720114"/>
          </a:xfrm>
          <a:custGeom>
            <a:avLst/>
            <a:gdLst/>
            <a:ahLst/>
            <a:cxnLst/>
            <a:rect b="b" l="l" r="r" t="t"/>
            <a:pathLst>
              <a:path extrusionOk="0" h="1720114" w="4256942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125756" t="-124432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230" y="2777294"/>
            <a:ext cx="11569793" cy="865255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763374" y="-249319"/>
            <a:ext cx="4084712" cy="4386202"/>
          </a:xfrm>
          <a:custGeom>
            <a:avLst/>
            <a:gdLst/>
            <a:ahLst/>
            <a:cxnLst/>
            <a:rect b="b" l="l" r="r" t="t"/>
            <a:pathLst>
              <a:path extrusionOk="0" h="4386202" w="4084712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0" name="Google Shape;90;p1"/>
          <p:cNvSpPr txBox="1"/>
          <p:nvPr/>
        </p:nvSpPr>
        <p:spPr>
          <a:xfrm>
            <a:off x="3127575" y="411561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anchor="t" anchorCtr="0" bIns="0" lIns="0" rIns="0" spcFirstLastPara="1" tIns="0" wrap="square">
            <a:spAutoFit/>
          </a:bodyPr>
          <a:lstStyle/>
          <a:p>
            <a:pPr algn="ctr" indent="0" lvl="0" marL="0" marR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cap="none" dirty="0" i="0" lang="en-US" strike="noStrike" sz="9605" u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dirty="0" lang="en-US"/>
              <a:t>   </a:t>
            </a:r>
            <a:r>
              <a:rPr b="0" cap="none" dirty="0" i="0" lang="en-US" strike="noStrike" sz="9605" u="none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dirty="0"/>
          </a:p>
        </p:txBody>
      </p:sp>
      <p:sp>
        <p:nvSpPr>
          <p:cNvPr id="91" name="Google Shape;91;p1"/>
          <p:cNvSpPr txBox="1"/>
          <p:nvPr/>
        </p:nvSpPr>
        <p:spPr>
          <a:xfrm>
            <a:off x="6451987" y="6235390"/>
            <a:ext cx="5384025" cy="922432"/>
          </a:xfrm>
          <a:prstGeom prst="rect">
            <a:avLst/>
          </a:prstGeom>
          <a:noFill/>
          <a:ln>
            <a:noFill/>
          </a:ln>
        </p:spPr>
        <p:txBody>
          <a:bodyPr anchor="t" anchorCtr="0" bIns="0" lIns="0" rIns="0" spcFirstLastPara="1" tIns="0" wrap="square">
            <a:spAutoFit/>
          </a:bodyPr>
          <a:lstStyle/>
          <a:p>
            <a:pPr algn="ctr" indent="0" lvl="0" marL="0" marR="0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-US" sz="5400">
                <a:solidFill>
                  <a:srgbClr val="D9D9D9"/>
                </a:solidFill>
              </a:rPr>
              <a:t>Farm2Market</a:t>
            </a:r>
            <a:endParaRPr dirty="0" sz="54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C0A776-4836-8419-C61B-9F691D03DB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" l="100" r="232" t="43"/>
          <a:stretch>
            <a:fillRect/>
          </a:stretch>
        </p:blipFill>
        <p:spPr>
          <a:xfrm>
            <a:off x="7520775" y="7205359"/>
            <a:ext cx="3246449" cy="257984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3319478" y="-4376722"/>
            <a:ext cx="11049000" cy="18888043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6" name="Google Shape;156;p9"/>
          <p:cNvSpPr/>
          <p:nvPr/>
        </p:nvSpPr>
        <p:spPr>
          <a:xfrm rot="-5400000">
            <a:off x="3776679" y="-4224322"/>
            <a:ext cx="10287000" cy="18735643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666428" y="1369017"/>
            <a:ext cx="11803723" cy="6729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9" name="Google Shape;99;p2"/>
          <p:cNvSpPr txBox="1"/>
          <p:nvPr/>
        </p:nvSpPr>
        <p:spPr>
          <a:xfrm>
            <a:off x="2839453" y="536482"/>
            <a:ext cx="13368960" cy="2678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 dirty="0"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404357" y="1507169"/>
            <a:ext cx="18239151" cy="341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b="1" dirty="0">
              <a:solidFill>
                <a:schemeClr val="bg1"/>
              </a:solidFill>
            </a:endParaRPr>
          </a:p>
          <a:p>
            <a:pPr lvl="0">
              <a:lnSpc>
                <a:spcPct val="111011"/>
              </a:lnSpc>
            </a:pPr>
            <a:r>
              <a:rPr lang="en-US" sz="4000" b="1" u="sng" dirty="0">
                <a:solidFill>
                  <a:schemeClr val="bg1"/>
                </a:solidFill>
              </a:rPr>
              <a:t>Theme</a:t>
            </a:r>
            <a:r>
              <a:rPr lang="en-US" sz="4000" b="1" dirty="0">
                <a:solidFill>
                  <a:schemeClr val="bg1"/>
                </a:solidFill>
              </a:rPr>
              <a:t>: </a:t>
            </a:r>
            <a:r>
              <a:rPr lang="en-US" sz="4000" i="1" dirty="0">
                <a:solidFill>
                  <a:schemeClr val="bg1"/>
                </a:solidFill>
              </a:rPr>
              <a:t>Open Innovation in Agriculture using AI for Direct Crop Marketing      and Price Intelligence</a:t>
            </a:r>
            <a:endParaRPr lang="en-US" sz="4000" dirty="0">
              <a:solidFill>
                <a:schemeClr val="bg1"/>
              </a:solidFill>
            </a:endParaRPr>
          </a:p>
          <a:p>
            <a:pPr marL="0" marR="0" lvl="0" indent="0" algn="just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000" dirty="0">
                <a:solidFill>
                  <a:schemeClr val="bg1"/>
                </a:solidFill>
              </a:rPr>
            </a:br>
            <a:endParaRPr sz="40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ED8DED-3EBA-463C-A251-D2C58756EAAB}"/>
              </a:ext>
            </a:extLst>
          </p:cNvPr>
          <p:cNvSpPr txBox="1"/>
          <p:nvPr/>
        </p:nvSpPr>
        <p:spPr>
          <a:xfrm>
            <a:off x="4896792" y="4014612"/>
            <a:ext cx="99140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b="1" u="sng" dirty="0">
                <a:solidFill>
                  <a:schemeClr val="bg1"/>
                </a:solidFill>
              </a:rPr>
              <a:t>Current Issues Faced by Farmers:</a:t>
            </a:r>
            <a:endParaRPr lang="en-IN" sz="4000" b="1" u="sng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C551FF-993B-0653-0694-6CD35E5A52BA}"/>
              </a:ext>
            </a:extLst>
          </p:cNvPr>
          <p:cNvSpPr txBox="1"/>
          <p:nvPr/>
        </p:nvSpPr>
        <p:spPr>
          <a:xfrm>
            <a:off x="867328" y="5143500"/>
            <a:ext cx="1105035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è"/>
            </a:pPr>
            <a:r>
              <a:rPr lang="en-US" sz="3600" dirty="0">
                <a:solidFill>
                  <a:schemeClr val="bg1"/>
                </a:solidFill>
              </a:rPr>
              <a:t>80% of farmers rely on middlemen who reduce profit margins</a:t>
            </a:r>
          </a:p>
          <a:p>
            <a:pPr marL="457200" indent="-457200">
              <a:buFont typeface="Wingdings" panose="05000000000000000000" pitchFamily="2" charset="2"/>
              <a:buChar char="è"/>
            </a:pPr>
            <a:r>
              <a:rPr lang="en-US" sz="3600" dirty="0">
                <a:solidFill>
                  <a:schemeClr val="bg1"/>
                </a:solidFill>
              </a:rPr>
              <a:t>No Direct access to buyers (households/restaurants)</a:t>
            </a:r>
          </a:p>
          <a:p>
            <a:pPr marL="457200" indent="-457200">
              <a:buFont typeface="Wingdings" panose="05000000000000000000" pitchFamily="2" charset="2"/>
              <a:buChar char="è"/>
            </a:pPr>
            <a:r>
              <a:rPr lang="en-US" sz="3600" dirty="0">
                <a:solidFill>
                  <a:schemeClr val="bg1"/>
                </a:solidFill>
              </a:rPr>
              <a:t>Zero forecasting of price fluctuation or demand trends</a:t>
            </a:r>
          </a:p>
          <a:p>
            <a:pPr marL="457200" indent="-457200">
              <a:buFont typeface="Wingdings" panose="05000000000000000000" pitchFamily="2" charset="2"/>
              <a:buChar char="è"/>
            </a:pPr>
            <a:r>
              <a:rPr lang="en-US" sz="3600" dirty="0">
                <a:solidFill>
                  <a:schemeClr val="bg1"/>
                </a:solidFill>
              </a:rPr>
              <a:t>Lack of awareness about subsidies &amp; government schemes</a:t>
            </a:r>
          </a:p>
          <a:p>
            <a:endParaRPr lang="en-US" sz="3600" dirty="0">
              <a:solidFill>
                <a:schemeClr val="bg1"/>
              </a:solidFill>
            </a:endParaRPr>
          </a:p>
          <a:p>
            <a:endParaRPr lang="en-IN" sz="36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758D4A-093F-7F05-F471-67F9D94615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71593" y="5143500"/>
            <a:ext cx="4014370" cy="4134202"/>
          </a:xfrm>
          <a:prstGeom prst="rect">
            <a:avLst/>
          </a:prstGeom>
        </p:spPr>
      </p:pic>
      <p:pic>
        <p:nvPicPr>
          <p:cNvPr id="2" name="Google Shape;140;p7">
            <a:extLst>
              <a:ext uri="{FF2B5EF4-FFF2-40B4-BE49-F238E27FC236}">
                <a16:creationId xmlns:a16="http://schemas.microsoft.com/office/drawing/2014/main" id="{1E5754D7-1A3B-2A29-7ED5-C83DFFCF77A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135603" y="-1"/>
            <a:ext cx="18016185" cy="1028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3991569" y="-4131350"/>
            <a:ext cx="10304859" cy="1853184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108" name="Google Shape;108;p3"/>
          <p:cNvSpPr txBox="1"/>
          <p:nvPr/>
        </p:nvSpPr>
        <p:spPr>
          <a:xfrm>
            <a:off x="3855245" y="354724"/>
            <a:ext cx="10333670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D3220D-9390-20C3-0F0A-B112899426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475" y="2722140"/>
            <a:ext cx="13499051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Our AI-powered platform is designed to </a:t>
            </a:r>
            <a:r>
              <a:rPr lang="en-US" sz="2800" b="1" dirty="0">
                <a:solidFill>
                  <a:schemeClr val="bg1"/>
                </a:solidFill>
              </a:rPr>
              <a:t>empower small and marginal farmers</a:t>
            </a:r>
            <a:r>
              <a:rPr lang="en-US" sz="2800" dirty="0">
                <a:solidFill>
                  <a:schemeClr val="bg1"/>
                </a:solidFill>
              </a:rPr>
              <a:t> by enabling them to </a:t>
            </a:r>
            <a:r>
              <a:rPr lang="en-US" sz="2800" b="1" dirty="0">
                <a:solidFill>
                  <a:schemeClr val="bg1"/>
                </a:solidFill>
              </a:rPr>
              <a:t>sell their crops directly</a:t>
            </a:r>
            <a:r>
              <a:rPr lang="en-US" sz="2800" dirty="0">
                <a:solidFill>
                  <a:schemeClr val="bg1"/>
                </a:solidFill>
              </a:rPr>
              <a:t> to </a:t>
            </a:r>
            <a:r>
              <a:rPr lang="en-US" sz="2800" b="1" dirty="0">
                <a:solidFill>
                  <a:schemeClr val="bg1"/>
                </a:solidFill>
              </a:rPr>
              <a:t>local buyers</a:t>
            </a:r>
            <a:r>
              <a:rPr lang="en-US" sz="2800" dirty="0">
                <a:solidFill>
                  <a:schemeClr val="bg1"/>
                </a:solidFill>
              </a:rPr>
              <a:t>—including households, restaurants, and small businesses—</a:t>
            </a:r>
            <a:r>
              <a:rPr lang="en-US" sz="2800" b="1" dirty="0">
                <a:solidFill>
                  <a:schemeClr val="bg1"/>
                </a:solidFill>
              </a:rPr>
              <a:t>without the interference of middlemen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1034" name="Picture 10" descr="1,100+ Farmer Phone Stock Illustrations, Royalty-Free Vector Graphics &amp;  Clip Art - iStock | Female farmer phone, Indian farmer phone, Farmer phone  tractor">
            <a:extLst>
              <a:ext uri="{FF2B5EF4-FFF2-40B4-BE49-F238E27FC236}">
                <a16:creationId xmlns:a16="http://schemas.microsoft.com/office/drawing/2014/main" id="{22B7C330-3901-AE4A-DF92-0943235DC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6004" y="3285310"/>
            <a:ext cx="3698520" cy="3698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4E0163-DD51-BFEA-7D5D-D983D190481E}"/>
              </a:ext>
            </a:extLst>
          </p:cNvPr>
          <p:cNvSpPr txBox="1"/>
          <p:nvPr/>
        </p:nvSpPr>
        <p:spPr>
          <a:xfrm>
            <a:off x="363475" y="4434735"/>
            <a:ext cx="134990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By combining </a:t>
            </a:r>
            <a:r>
              <a:rPr lang="en-US" sz="2800" b="1" dirty="0">
                <a:solidFill>
                  <a:schemeClr val="bg1"/>
                </a:solidFill>
              </a:rPr>
              <a:t>direct market access</a:t>
            </a:r>
            <a:r>
              <a:rPr lang="en-US" sz="2800" dirty="0">
                <a:solidFill>
                  <a:schemeClr val="bg1"/>
                </a:solidFill>
              </a:rPr>
              <a:t> with an intelligent </a:t>
            </a:r>
            <a:r>
              <a:rPr lang="en-US" sz="2800" b="1" dirty="0">
                <a:solidFill>
                  <a:schemeClr val="bg1"/>
                </a:solidFill>
              </a:rPr>
              <a:t>machine learning-based price prediction model</a:t>
            </a:r>
            <a:r>
              <a:rPr lang="en-US" sz="2800" dirty="0">
                <a:solidFill>
                  <a:schemeClr val="bg1"/>
                </a:solidFill>
              </a:rPr>
              <a:t>, the platform equips farmers with </a:t>
            </a:r>
            <a:r>
              <a:rPr lang="en-US" sz="2800" b="1" dirty="0">
                <a:solidFill>
                  <a:schemeClr val="bg1"/>
                </a:solidFill>
              </a:rPr>
              <a:t>real-time insights</a:t>
            </a:r>
            <a:r>
              <a:rPr lang="en-US" sz="2800" dirty="0">
                <a:solidFill>
                  <a:schemeClr val="bg1"/>
                </a:solidFill>
              </a:rPr>
              <a:t> and </a:t>
            </a:r>
            <a:r>
              <a:rPr lang="en-US" sz="2800" b="1" dirty="0">
                <a:solidFill>
                  <a:schemeClr val="bg1"/>
                </a:solidFill>
              </a:rPr>
              <a:t>future pricing trends</a:t>
            </a:r>
            <a:r>
              <a:rPr lang="en-US" sz="2800" dirty="0">
                <a:solidFill>
                  <a:schemeClr val="bg1"/>
                </a:solidFill>
              </a:rPr>
              <a:t>, helping them make </a:t>
            </a:r>
            <a:r>
              <a:rPr lang="en-US" sz="2800" b="1" dirty="0">
                <a:solidFill>
                  <a:schemeClr val="bg1"/>
                </a:solidFill>
              </a:rPr>
              <a:t>confident, data-driven selling decisions</a:t>
            </a:r>
            <a:r>
              <a:rPr lang="en-US" sz="2800" dirty="0">
                <a:solidFill>
                  <a:schemeClr val="bg1"/>
                </a:solidFill>
              </a:rPr>
              <a:t>. This not only boosts their income 💰 but also promotes transparency and fairness across the agricultural supply chain.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C39D0E-518A-FB88-2264-015217B80EAB}"/>
              </a:ext>
            </a:extLst>
          </p:cNvPr>
          <p:cNvSpPr txBox="1"/>
          <p:nvPr/>
        </p:nvSpPr>
        <p:spPr>
          <a:xfrm>
            <a:off x="6114780" y="6916772"/>
            <a:ext cx="5516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</a:rPr>
              <a:t>Our Solution Ensures: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FF814A-A099-D0DF-6094-0A4044597DC4}"/>
              </a:ext>
            </a:extLst>
          </p:cNvPr>
          <p:cNvSpPr txBox="1"/>
          <p:nvPr/>
        </p:nvSpPr>
        <p:spPr>
          <a:xfrm>
            <a:off x="1219200" y="8162271"/>
            <a:ext cx="5029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 -&gt; Fair pricing</a:t>
            </a:r>
            <a:r>
              <a:rPr lang="en-US" sz="3200" dirty="0">
                <a:solidFill>
                  <a:schemeClr val="bg1"/>
                </a:solidFill>
              </a:rPr>
              <a:t> for farmers through price forecasting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71C97D-B60C-8623-570A-2033D6D84F5E}"/>
              </a:ext>
            </a:extLst>
          </p:cNvPr>
          <p:cNvSpPr txBox="1"/>
          <p:nvPr/>
        </p:nvSpPr>
        <p:spPr>
          <a:xfrm>
            <a:off x="7113000" y="7916048"/>
            <a:ext cx="41148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-&gt; Increased profit margins</a:t>
            </a:r>
            <a:r>
              <a:rPr lang="en-US" sz="3200" dirty="0">
                <a:solidFill>
                  <a:schemeClr val="bg1"/>
                </a:solidFill>
              </a:rPr>
              <a:t> by eliminating middlemen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1514CA-678A-4A98-6FAE-D735D049CBB6}"/>
              </a:ext>
            </a:extLst>
          </p:cNvPr>
          <p:cNvSpPr txBox="1"/>
          <p:nvPr/>
        </p:nvSpPr>
        <p:spPr>
          <a:xfrm>
            <a:off x="13483322" y="7852153"/>
            <a:ext cx="369852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</a:rPr>
              <a:t>-&gt; </a:t>
            </a:r>
            <a:r>
              <a:rPr lang="en-US" sz="3200" b="1" dirty="0">
                <a:solidFill>
                  <a:schemeClr val="bg1"/>
                </a:solidFill>
              </a:rPr>
              <a:t>Trust &amp; transparency</a:t>
            </a:r>
            <a:r>
              <a:rPr lang="en-US" sz="3200" dirty="0">
                <a:solidFill>
                  <a:schemeClr val="bg1"/>
                </a:solidFill>
              </a:rPr>
              <a:t> with verified listings and real-time data</a:t>
            </a:r>
            <a:endParaRPr lang="en-IN" sz="3200" dirty="0">
              <a:solidFill>
                <a:schemeClr val="bg1"/>
              </a:solidFill>
            </a:endParaRPr>
          </a:p>
        </p:txBody>
      </p:sp>
      <p:pic>
        <p:nvPicPr>
          <p:cNvPr id="2" name="Google Shape;140;p7">
            <a:extLst>
              <a:ext uri="{FF2B5EF4-FFF2-40B4-BE49-F238E27FC236}">
                <a16:creationId xmlns:a16="http://schemas.microsoft.com/office/drawing/2014/main" id="{EBB1DF1F-04EF-7D28-F456-4B3253E938AB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135568" y="-17794"/>
            <a:ext cx="18016185" cy="10533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4000495" y="-4000500"/>
            <a:ext cx="10287002" cy="18288001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125" name="Google Shape;125;p5"/>
          <p:cNvSpPr txBox="1"/>
          <p:nvPr/>
        </p:nvSpPr>
        <p:spPr>
          <a:xfrm>
            <a:off x="849400" y="270854"/>
            <a:ext cx="9130784" cy="958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6"/>
              </a:lnSpc>
            </a:pPr>
            <a:r>
              <a:rPr lang="en-US" sz="5660" dirty="0">
                <a:solidFill>
                  <a:schemeClr val="bg1"/>
                </a:solidFill>
              </a:rPr>
              <a:t>FLOWCHART / DIAGRAM</a:t>
            </a:r>
            <a:endParaRPr sz="5660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D7B328-1452-6068-5A99-0FF2BF5F88C5}"/>
              </a:ext>
            </a:extLst>
          </p:cNvPr>
          <p:cNvSpPr/>
          <p:nvPr/>
        </p:nvSpPr>
        <p:spPr>
          <a:xfrm>
            <a:off x="9051634" y="46818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3117457C-2876-172C-950D-690933A857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9998" y="-3"/>
            <a:ext cx="685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1CCC66-ACD8-E724-E651-35D7DBD0F901}"/>
              </a:ext>
            </a:extLst>
          </p:cNvPr>
          <p:cNvSpPr txBox="1"/>
          <p:nvPr/>
        </p:nvSpPr>
        <p:spPr>
          <a:xfrm>
            <a:off x="3557910" y="4107441"/>
            <a:ext cx="4663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D809F62-3BA8-401A-8D68-4FECF1B6D9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8866903" cy="74693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7ECFF5-0F36-0F85-EC6E-5955AE3AD305}"/>
              </a:ext>
            </a:extLst>
          </p:cNvPr>
          <p:cNvSpPr txBox="1"/>
          <p:nvPr/>
        </p:nvSpPr>
        <p:spPr>
          <a:xfrm>
            <a:off x="21302" y="2196602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 Login / Sign-Up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Farmers register on the FARM2MARKET website with basic details.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D4B0FB-C11E-23D9-AA6E-6CA77CB68D52}"/>
              </a:ext>
            </a:extLst>
          </p:cNvPr>
          <p:cNvSpPr txBox="1"/>
          <p:nvPr/>
        </p:nvSpPr>
        <p:spPr>
          <a:xfrm>
            <a:off x="92366" y="3312357"/>
            <a:ext cx="7283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Upload Crop Details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Enter crop name, quantity, state , district  , quality.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339EFF-81D1-F104-CECA-F7CD19842449}"/>
              </a:ext>
            </a:extLst>
          </p:cNvPr>
          <p:cNvSpPr txBox="1"/>
          <p:nvPr/>
        </p:nvSpPr>
        <p:spPr>
          <a:xfrm>
            <a:off x="76202" y="4384597"/>
            <a:ext cx="8128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ML Price Prediction Triggered Automatically</a:t>
            </a:r>
          </a:p>
          <a:p>
            <a:r>
              <a:rPr lang="en-US" sz="2400" dirty="0">
                <a:solidFill>
                  <a:schemeClr val="bg1"/>
                </a:solidFill>
              </a:rPr>
              <a:t>Predicts ideal selling price + gives “Sell Now” or “Wait” advice. And also provide a graph.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53AD98-0CE3-839B-2203-BE8C42C034F3}"/>
              </a:ext>
            </a:extLst>
          </p:cNvPr>
          <p:cNvSpPr txBox="1"/>
          <p:nvPr/>
        </p:nvSpPr>
        <p:spPr>
          <a:xfrm>
            <a:off x="92366" y="5862082"/>
            <a:ext cx="7557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Farmer Reviews Suggestion &amp; Finalizes Price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Can follow the recommendation or set a custom price</a:t>
            </a:r>
          </a:p>
          <a:p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486C5B-971D-1A98-C654-D2DF448CD53A}"/>
              </a:ext>
            </a:extLst>
          </p:cNvPr>
          <p:cNvSpPr txBox="1"/>
          <p:nvPr/>
        </p:nvSpPr>
        <p:spPr>
          <a:xfrm>
            <a:off x="0" y="7002842"/>
            <a:ext cx="6858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Listing Goes Live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Crop is visible to nearby buyers (households, vendors, restaurants).</a:t>
            </a:r>
          </a:p>
          <a:p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A92D72-FD22-1B24-9979-33D10A590BE4}"/>
              </a:ext>
            </a:extLst>
          </p:cNvPr>
          <p:cNvSpPr txBox="1"/>
          <p:nvPr/>
        </p:nvSpPr>
        <p:spPr>
          <a:xfrm>
            <a:off x="21302" y="8390461"/>
            <a:ext cx="74990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Buyer Places Order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Buyers view listing, check quality tags, and place orders.</a:t>
            </a:r>
          </a:p>
          <a:p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2" name="Google Shape;140;p7">
            <a:extLst>
              <a:ext uri="{FF2B5EF4-FFF2-40B4-BE49-F238E27FC236}">
                <a16:creationId xmlns:a16="http://schemas.microsoft.com/office/drawing/2014/main" id="{DB09A8EA-E4AB-27BD-32D0-8DA4338F43F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135603" y="-47"/>
            <a:ext cx="18016185" cy="10287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4114140" y="-4114141"/>
            <a:ext cx="10287001" cy="18515281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AF8438-BE6E-5B90-66FB-01295FEA2AD1}"/>
              </a:ext>
            </a:extLst>
          </p:cNvPr>
          <p:cNvSpPr txBox="1"/>
          <p:nvPr/>
        </p:nvSpPr>
        <p:spPr>
          <a:xfrm>
            <a:off x="7420708" y="0"/>
            <a:ext cx="110431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u="sng" dirty="0">
                <a:solidFill>
                  <a:schemeClr val="bg1"/>
                </a:solidFill>
              </a:rPr>
              <a:t>Tech Stack</a:t>
            </a:r>
            <a:endParaRPr lang="en-IN" sz="6000" b="1" u="sng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1BE896-9D2C-3BCF-99B4-F8D0CC495B9A}"/>
              </a:ext>
            </a:extLst>
          </p:cNvPr>
          <p:cNvSpPr txBox="1"/>
          <p:nvPr/>
        </p:nvSpPr>
        <p:spPr>
          <a:xfrm>
            <a:off x="1617785" y="1969478"/>
            <a:ext cx="527538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bg1"/>
                </a:solidFill>
              </a:rPr>
              <a:t>Frontend (Client):</a:t>
            </a:r>
          </a:p>
          <a:p>
            <a:endParaRPr lang="en-US" sz="4000" dirty="0">
              <a:solidFill>
                <a:schemeClr val="bg1"/>
              </a:solidFill>
            </a:endParaRPr>
          </a:p>
          <a:p>
            <a:r>
              <a:rPr lang="en-US" sz="4000" dirty="0">
                <a:solidFill>
                  <a:schemeClr val="bg1"/>
                </a:solidFill>
              </a:rPr>
              <a:t>HTML, CSS, Bootstrap</a:t>
            </a:r>
          </a:p>
          <a:p>
            <a:r>
              <a:rPr lang="en-US" sz="4000" dirty="0">
                <a:solidFill>
                  <a:schemeClr val="bg1"/>
                </a:solidFill>
              </a:rPr>
              <a:t>JavaScript / jQuery / React</a:t>
            </a:r>
          </a:p>
          <a:p>
            <a:endParaRPr lang="en-IN" sz="4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0DE44B-C4F1-4D06-0CAB-E48AE260BEA6}"/>
              </a:ext>
            </a:extLst>
          </p:cNvPr>
          <p:cNvSpPr txBox="1"/>
          <p:nvPr/>
        </p:nvSpPr>
        <p:spPr>
          <a:xfrm>
            <a:off x="7420708" y="4777800"/>
            <a:ext cx="572086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>
                <a:solidFill>
                  <a:schemeClr val="bg1"/>
                </a:solidFill>
              </a:rPr>
              <a:t>Backend (Server):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r>
              <a:rPr lang="en-US" sz="4400" b="1" dirty="0">
                <a:solidFill>
                  <a:schemeClr val="bg1"/>
                </a:solidFill>
              </a:rPr>
              <a:t>Flask</a:t>
            </a:r>
            <a:r>
              <a:rPr lang="en-US" sz="4400" dirty="0">
                <a:solidFill>
                  <a:schemeClr val="bg1"/>
                </a:solidFill>
              </a:rPr>
              <a:t> for backend logic &amp; REST API</a:t>
            </a:r>
          </a:p>
          <a:p>
            <a:r>
              <a:rPr lang="en-US" sz="4400" b="1" dirty="0">
                <a:solidFill>
                  <a:schemeClr val="bg1"/>
                </a:solidFill>
              </a:rPr>
              <a:t>Python</a:t>
            </a:r>
            <a:r>
              <a:rPr lang="en-US" sz="4400" dirty="0">
                <a:solidFill>
                  <a:schemeClr val="bg1"/>
                </a:solidFill>
              </a:rPr>
              <a:t> for machine learning model (scikit-learn)</a:t>
            </a:r>
          </a:p>
          <a:p>
            <a:endParaRPr lang="en-IN" sz="4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9BE1F2-8079-F9E0-184D-7762D9286CE1}"/>
              </a:ext>
            </a:extLst>
          </p:cNvPr>
          <p:cNvSpPr txBox="1"/>
          <p:nvPr/>
        </p:nvSpPr>
        <p:spPr>
          <a:xfrm>
            <a:off x="13626757" y="1604070"/>
            <a:ext cx="440333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bg1"/>
                </a:solidFill>
              </a:rPr>
              <a:t>Machine Learning:</a:t>
            </a:r>
          </a:p>
          <a:p>
            <a:endParaRPr lang="en-US" sz="4000" dirty="0">
              <a:solidFill>
                <a:schemeClr val="bg1"/>
              </a:solidFill>
            </a:endParaRPr>
          </a:p>
          <a:p>
            <a:r>
              <a:rPr lang="en-US" sz="4000" dirty="0">
                <a:solidFill>
                  <a:schemeClr val="bg1"/>
                </a:solidFill>
              </a:rPr>
              <a:t>Linear Regression</a:t>
            </a:r>
          </a:p>
          <a:p>
            <a:r>
              <a:rPr lang="en-US" sz="4000" dirty="0">
                <a:solidFill>
                  <a:schemeClr val="bg1"/>
                </a:solidFill>
              </a:rPr>
              <a:t>Trained in </a:t>
            </a:r>
            <a:r>
              <a:rPr lang="en-US" sz="4000" b="1" dirty="0">
                <a:solidFill>
                  <a:schemeClr val="bg1"/>
                </a:solidFill>
              </a:rPr>
              <a:t>Google </a:t>
            </a:r>
            <a:r>
              <a:rPr lang="en-US" sz="4000" b="1" dirty="0" err="1">
                <a:solidFill>
                  <a:schemeClr val="bg1"/>
                </a:solidFill>
              </a:rPr>
              <a:t>Colab</a:t>
            </a:r>
            <a:endParaRPr lang="en-US" sz="4000" dirty="0">
              <a:solidFill>
                <a:schemeClr val="bg1"/>
              </a:solidFill>
            </a:endParaRPr>
          </a:p>
          <a:p>
            <a:endParaRPr lang="en-IN" sz="4000" dirty="0">
              <a:solidFill>
                <a:schemeClr val="bg1"/>
              </a:solidFill>
            </a:endParaRPr>
          </a:p>
        </p:txBody>
      </p:sp>
      <p:pic>
        <p:nvPicPr>
          <p:cNvPr id="6" name="Google Shape;140;p7">
            <a:extLst>
              <a:ext uri="{FF2B5EF4-FFF2-40B4-BE49-F238E27FC236}">
                <a16:creationId xmlns:a16="http://schemas.microsoft.com/office/drawing/2014/main" id="{C4FD2240-0AD1-C432-3B76-538101E6D99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269499" y="43"/>
            <a:ext cx="18016185" cy="10287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4000499" y="-4000501"/>
            <a:ext cx="10287000" cy="18288001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117" name="Google Shape;117;p4"/>
          <p:cNvSpPr txBox="1"/>
          <p:nvPr/>
        </p:nvSpPr>
        <p:spPr>
          <a:xfrm>
            <a:off x="5032875" y="490488"/>
            <a:ext cx="9130784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6"/>
              </a:lnSpc>
            </a:pPr>
            <a:r>
              <a:rPr lang="en-IN" sz="4800" dirty="0">
                <a:solidFill>
                  <a:schemeClr val="bg1"/>
                </a:solidFill>
              </a:rPr>
              <a:t>ML-Based Price Prediction Model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7AA359-13B6-862D-4120-3948980362DF}"/>
              </a:ext>
            </a:extLst>
          </p:cNvPr>
          <p:cNvSpPr txBox="1"/>
          <p:nvPr/>
        </p:nvSpPr>
        <p:spPr>
          <a:xfrm>
            <a:off x="1844038" y="1663847"/>
            <a:ext cx="145999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The ML model is integrated into the </a:t>
            </a:r>
            <a:r>
              <a:rPr lang="en-US" sz="2800" b="1" dirty="0">
                <a:solidFill>
                  <a:schemeClr val="bg1"/>
                </a:solidFill>
              </a:rPr>
              <a:t>crop upload process</a:t>
            </a:r>
            <a:r>
              <a:rPr lang="en-US" sz="2800" dirty="0">
                <a:solidFill>
                  <a:schemeClr val="bg1"/>
                </a:solidFill>
              </a:rPr>
              <a:t> on the FARM2MARKET website. As soon as a farmer enters basic crop info (crop name, quantity, location, month), the </a:t>
            </a:r>
            <a:r>
              <a:rPr lang="en-US" sz="2800" b="1" dirty="0">
                <a:solidFill>
                  <a:schemeClr val="bg1"/>
                </a:solidFill>
              </a:rPr>
              <a:t>price prediction engine is triggered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  <a:endParaRPr lang="en-IN" sz="2800" dirty="0">
              <a:solidFill>
                <a:schemeClr val="bg1"/>
              </a:solidFill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D76A6D8-8AE0-CF5D-285C-65CF1F727AC8}"/>
              </a:ext>
            </a:extLst>
          </p:cNvPr>
          <p:cNvGraphicFramePr>
            <a:graphicFrameLocks noGrp="1"/>
          </p:cNvGraphicFramePr>
          <p:nvPr/>
        </p:nvGraphicFramePr>
        <p:xfrm>
          <a:off x="513336" y="3741417"/>
          <a:ext cx="7781779" cy="48817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74292">
                  <a:extLst>
                    <a:ext uri="{9D8B030D-6E8A-4147-A177-3AD203B41FA5}">
                      <a16:colId xmlns:a16="http://schemas.microsoft.com/office/drawing/2014/main" val="2889564048"/>
                    </a:ext>
                  </a:extLst>
                </a:gridCol>
                <a:gridCol w="3907487">
                  <a:extLst>
                    <a:ext uri="{9D8B030D-6E8A-4147-A177-3AD203B41FA5}">
                      <a16:colId xmlns:a16="http://schemas.microsoft.com/office/drawing/2014/main" val="2671304286"/>
                    </a:ext>
                  </a:extLst>
                </a:gridCol>
              </a:tblGrid>
              <a:tr h="826144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731198"/>
                  </a:ext>
                </a:extLst>
              </a:tr>
              <a:tr h="826144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Linear Regression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5092123"/>
                  </a:ext>
                </a:extLst>
              </a:tr>
              <a:tr h="981786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Python scikit-learn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5491347"/>
                  </a:ext>
                </a:extLst>
              </a:tr>
              <a:tr h="595373">
                <a:tc>
                  <a:txBody>
                    <a:bodyPr/>
                    <a:lstStyle/>
                    <a:p>
                      <a:pPr algn="ctr"/>
                      <a:r>
                        <a:rPr lang="en-IN" b="0" dirty="0"/>
                        <a:t>Platform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 scikit-learn, Trained in Google </a:t>
                      </a:r>
                      <a:r>
                        <a:rPr lang="en-IN" dirty="0" err="1"/>
                        <a:t>Colab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09345"/>
                  </a:ext>
                </a:extLst>
              </a:tr>
              <a:tr h="826144">
                <a:tc>
                  <a:txBody>
                    <a:bodyPr/>
                    <a:lstStyle/>
                    <a:p>
                      <a:pPr algn="ctr"/>
                      <a:r>
                        <a:rPr lang="en-IN" b="0" dirty="0"/>
                        <a:t>Input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Crop Type, Month, Historical Mandi Price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728807"/>
                  </a:ext>
                </a:extLst>
              </a:tr>
              <a:tr h="826144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Predicted Price per Quintal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412499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69DC229E-615E-9096-10F1-E543BDF6A848}"/>
              </a:ext>
            </a:extLst>
          </p:cNvPr>
          <p:cNvSpPr txBox="1"/>
          <p:nvPr/>
        </p:nvSpPr>
        <p:spPr>
          <a:xfrm>
            <a:off x="10527324" y="6385253"/>
            <a:ext cx="2958318" cy="1398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3078" name="Picture 6" descr="Generated image">
            <a:extLst>
              <a:ext uri="{FF2B5EF4-FFF2-40B4-BE49-F238E27FC236}">
                <a16:creationId xmlns:a16="http://schemas.microsoft.com/office/drawing/2014/main" id="{884E00DC-AD71-9435-2866-0C8E62E8B3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2167" y="3746354"/>
            <a:ext cx="7315198" cy="4876799"/>
          </a:xfrm>
          <a:prstGeom prst="rec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D02852D-F380-1934-DCEB-34DFD243DE87}"/>
              </a:ext>
            </a:extLst>
          </p:cNvPr>
          <p:cNvCxnSpPr>
            <a:cxnSpLocks/>
          </p:cNvCxnSpPr>
          <p:nvPr/>
        </p:nvCxnSpPr>
        <p:spPr>
          <a:xfrm flipV="1">
            <a:off x="13574368" y="6302828"/>
            <a:ext cx="108000" cy="4923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E710B95-EDD7-494C-92F7-E27100CAF4F2}"/>
              </a:ext>
            </a:extLst>
          </p:cNvPr>
          <p:cNvCxnSpPr/>
          <p:nvPr/>
        </p:nvCxnSpPr>
        <p:spPr>
          <a:xfrm>
            <a:off x="12426462" y="6096001"/>
            <a:ext cx="6799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B7E07DF3-BF66-183D-C65F-85DD71BADA0E}"/>
              </a:ext>
            </a:extLst>
          </p:cNvPr>
          <p:cNvSpPr/>
          <p:nvPr/>
        </p:nvSpPr>
        <p:spPr>
          <a:xfrm>
            <a:off x="10384598" y="6729046"/>
            <a:ext cx="2579076" cy="8206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Google Shape;140;p7">
            <a:extLst>
              <a:ext uri="{FF2B5EF4-FFF2-40B4-BE49-F238E27FC236}">
                <a16:creationId xmlns:a16="http://schemas.microsoft.com/office/drawing/2014/main" id="{06235E3A-49BA-3607-C41C-0746D02CB0D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135603" y="-2"/>
            <a:ext cx="18016185" cy="1028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3206892" y="-4353486"/>
            <a:ext cx="11299127" cy="18863093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4" name="Google Shape;134;p6"/>
          <p:cNvSpPr txBox="1"/>
          <p:nvPr/>
        </p:nvSpPr>
        <p:spPr>
          <a:xfrm>
            <a:off x="0" y="566953"/>
            <a:ext cx="18515281" cy="902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FEATURES AND NOVELTY</a:t>
            </a:r>
          </a:p>
          <a:p>
            <a:pPr marL="342900" indent="-342900">
              <a:buFont typeface="+mj-lt"/>
              <a:buAutoNum type="arabicPeriod"/>
            </a:pPr>
            <a:endParaRPr lang="en-US" sz="2800" b="1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This project aims to </a:t>
            </a:r>
            <a:r>
              <a:rPr lang="en-US" sz="2800" b="1" dirty="0">
                <a:solidFill>
                  <a:schemeClr val="bg1"/>
                </a:solidFill>
              </a:rPr>
              <a:t>revolutionize the agricultural supply chain</a:t>
            </a:r>
            <a:r>
              <a:rPr lang="en-US" sz="2800" dirty="0">
                <a:solidFill>
                  <a:schemeClr val="bg1"/>
                </a:solidFill>
              </a:rPr>
              <a:t> by building a digital platform that </a:t>
            </a:r>
            <a:r>
              <a:rPr lang="en-US" sz="2800" b="1" dirty="0">
                <a:solidFill>
                  <a:schemeClr val="bg1"/>
                </a:solidFill>
              </a:rPr>
              <a:t>connects farmers directly with consumers</a:t>
            </a:r>
            <a:r>
              <a:rPr lang="en-US" sz="2800" dirty="0">
                <a:solidFill>
                  <a:schemeClr val="bg1"/>
                </a:solidFill>
              </a:rPr>
              <a:t>, removing the need for middlemen. This not only ensures </a:t>
            </a:r>
            <a:r>
              <a:rPr lang="en-US" sz="2800" b="1" dirty="0">
                <a:solidFill>
                  <a:schemeClr val="bg1"/>
                </a:solidFill>
              </a:rPr>
              <a:t>better prices for farmers 💰</a:t>
            </a:r>
            <a:r>
              <a:rPr lang="en-US" sz="2800" dirty="0">
                <a:solidFill>
                  <a:schemeClr val="bg1"/>
                </a:solidFill>
              </a:rPr>
              <a:t> but also allows </a:t>
            </a:r>
            <a:r>
              <a:rPr lang="en-US" sz="2800" b="1" dirty="0">
                <a:solidFill>
                  <a:schemeClr val="bg1"/>
                </a:solidFill>
              </a:rPr>
              <a:t>customers to buy fresh produce at fair rates 🛒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 FEATURES-</a:t>
            </a:r>
          </a:p>
          <a:p>
            <a:r>
              <a:rPr lang="en-US" sz="2800" dirty="0">
                <a:solidFill>
                  <a:schemeClr val="bg1"/>
                </a:solidFill>
              </a:rPr>
              <a:t>📱 Easy farmer and buyer </a:t>
            </a:r>
            <a:r>
              <a:rPr lang="en-US" sz="2800" b="1" dirty="0">
                <a:solidFill>
                  <a:schemeClr val="bg1"/>
                </a:solidFill>
              </a:rPr>
              <a:t>registration</a:t>
            </a: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🌾 </a:t>
            </a:r>
            <a:r>
              <a:rPr lang="en-US" sz="2800" b="1" dirty="0">
                <a:solidFill>
                  <a:schemeClr val="bg1"/>
                </a:solidFill>
              </a:rPr>
              <a:t>Crop upload</a:t>
            </a:r>
            <a:r>
              <a:rPr lang="en-US" sz="2800" dirty="0">
                <a:solidFill>
                  <a:schemeClr val="bg1"/>
                </a:solidFill>
              </a:rPr>
              <a:t> with details, quantity, and location</a:t>
            </a:r>
          </a:p>
          <a:p>
            <a:r>
              <a:rPr lang="en-US" sz="2800" dirty="0">
                <a:solidFill>
                  <a:schemeClr val="bg1"/>
                </a:solidFill>
              </a:rPr>
              <a:t>🧾 </a:t>
            </a:r>
            <a:r>
              <a:rPr lang="en-US" sz="2800" b="1" dirty="0">
                <a:solidFill>
                  <a:schemeClr val="bg1"/>
                </a:solidFill>
              </a:rPr>
              <a:t>Govt scheme updates</a:t>
            </a:r>
            <a:r>
              <a:rPr lang="en-US" sz="2800" dirty="0">
                <a:solidFill>
                  <a:schemeClr val="bg1"/>
                </a:solidFill>
              </a:rPr>
              <a:t> in simple Hindi/English</a:t>
            </a:r>
          </a:p>
          <a:p>
            <a:r>
              <a:rPr lang="en-US" sz="2800" dirty="0">
                <a:solidFill>
                  <a:schemeClr val="bg1"/>
                </a:solidFill>
              </a:rPr>
              <a:t>📍 </a:t>
            </a:r>
            <a:r>
              <a:rPr lang="en-US" sz="2800" b="1" dirty="0">
                <a:solidFill>
                  <a:schemeClr val="bg1"/>
                </a:solidFill>
              </a:rPr>
              <a:t>Farmer shown by distance</a:t>
            </a:r>
            <a:r>
              <a:rPr lang="en-US" sz="2800" dirty="0">
                <a:solidFill>
                  <a:schemeClr val="bg1"/>
                </a:solidFill>
              </a:rPr>
              <a:t> – nearest farmers shown first to buyers</a:t>
            </a:r>
          </a:p>
          <a:p>
            <a:r>
              <a:rPr lang="en-US" sz="2800" dirty="0">
                <a:solidFill>
                  <a:schemeClr val="bg1"/>
                </a:solidFill>
              </a:rPr>
              <a:t>🛒 Buyer section to </a:t>
            </a:r>
            <a:r>
              <a:rPr lang="en-US" sz="2800" b="1" dirty="0">
                <a:solidFill>
                  <a:schemeClr val="bg1"/>
                </a:solidFill>
              </a:rPr>
              <a:t>browse and order crops</a:t>
            </a:r>
          </a:p>
          <a:p>
            <a:r>
              <a:rPr lang="en-US" sz="2800" dirty="0"/>
              <a:t>🤖</a:t>
            </a:r>
            <a:r>
              <a:rPr lang="en-US" sz="2800" dirty="0">
                <a:solidFill>
                  <a:schemeClr val="bg1"/>
                </a:solidFill>
              </a:rPr>
              <a:t>ML-Based Price Prediction Model</a:t>
            </a:r>
            <a:endParaRPr lang="en-US" sz="1100" dirty="0">
              <a:solidFill>
                <a:schemeClr val="bg1"/>
              </a:solidFill>
            </a:endParaRPr>
          </a:p>
          <a:p>
            <a:endParaRPr lang="en-US" sz="4000" b="1" dirty="0">
              <a:solidFill>
                <a:schemeClr val="bg1"/>
              </a:solidFill>
            </a:endParaRPr>
          </a:p>
          <a:p>
            <a:r>
              <a:rPr lang="en-US" sz="4000" b="1" dirty="0">
                <a:solidFill>
                  <a:schemeClr val="bg1"/>
                </a:solidFill>
              </a:rPr>
              <a:t>NOVELTY-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br>
              <a:rPr lang="en-US" sz="28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12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799A00-D9FC-405E-EC6D-A24BBB3ADF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09459" y="7276179"/>
            <a:ext cx="18397459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🤝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Smart Tech + Market Access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First-of-its-kind blend of machine learning and direct selling tailored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   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for Indian farmers.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📊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Data-Driven Decisions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Empowers farmers to plan sales using predicted market trends.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📱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Designed for Rural India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Simple, regional-language interface for ease of use.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🔄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All-in-One Solution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Combines selling, pricing, and information tools under one roof.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🌱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Social Impact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– Increases farmer income, promotes transparency, and makes the food system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      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more sustainable.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>
          <a:extLst>
            <a:ext uri="{FF2B5EF4-FFF2-40B4-BE49-F238E27FC236}">
              <a16:creationId xmlns:a16="http://schemas.microsoft.com/office/drawing/2014/main" id="{120A5ED0-6697-337D-D4FD-EB5043897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>
            <a:extLst>
              <a:ext uri="{FF2B5EF4-FFF2-40B4-BE49-F238E27FC236}">
                <a16:creationId xmlns:a16="http://schemas.microsoft.com/office/drawing/2014/main" id="{ED2AA1AC-1D98-164E-3E3A-3E1265F2D7E7}"/>
              </a:ext>
            </a:extLst>
          </p:cNvPr>
          <p:cNvSpPr/>
          <p:nvPr/>
        </p:nvSpPr>
        <p:spPr>
          <a:xfrm rot="-5400000">
            <a:off x="3953449" y="-3953451"/>
            <a:ext cx="10381103" cy="18288003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141" name="Google Shape;141;p7">
            <a:extLst>
              <a:ext uri="{FF2B5EF4-FFF2-40B4-BE49-F238E27FC236}">
                <a16:creationId xmlns:a16="http://schemas.microsoft.com/office/drawing/2014/main" id="{19798E1D-0D54-BC67-7D61-050D9A8EC074}"/>
              </a:ext>
            </a:extLst>
          </p:cNvPr>
          <p:cNvSpPr txBox="1"/>
          <p:nvPr/>
        </p:nvSpPr>
        <p:spPr>
          <a:xfrm>
            <a:off x="771545" y="243412"/>
            <a:ext cx="17012093" cy="287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662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5662" dirty="0">
              <a:solidFill>
                <a:srgbClr val="FFFFFF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9A90D3-50B8-6C65-D4A9-63B30B163A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185" y="4812825"/>
            <a:ext cx="18020815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7613EAC-4B39-7A0F-1B73-774491BB7D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606" y="-4222274"/>
            <a:ext cx="18283106" cy="10587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32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32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CB791A-703C-29C1-3436-1CF0ED144D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362" y="1196205"/>
            <a:ext cx="17279276" cy="8956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📶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Limited Internet Access in Rural Areas: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Many farmers still face unreliable internet connectivity, which may limit their access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to the platform.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📱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Low Digital Literacy: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Older or less tech-savvy farmers might struggle to use the website, even with a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simplified interface.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🌐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Language and Regional Diversity: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Supporting all local languages and dialects can be technically challenging and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time-consuming.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💸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Initial Cost of Awareness and Adoption: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Marketing, training, and educating farmers about the platform may require substantial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initial effort and resources.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🔍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 Availability for ML Model: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Accurate and timely mandi price data for all regions may not be readily available,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affecting the performance of the prediction model.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🤝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Trust Issues: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Farmers may hesitate to trust an online system due to previous experiences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or fear of online fraud.</a:t>
            </a:r>
          </a:p>
        </p:txBody>
      </p:sp>
    </p:spTree>
    <p:extLst>
      <p:ext uri="{BB962C8B-B14F-4D97-AF65-F5344CB8AC3E}">
        <p14:creationId xmlns:p14="http://schemas.microsoft.com/office/powerpoint/2010/main" val="1957167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3993168" y="-4007835"/>
            <a:ext cx="10301668" cy="18288001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7" name="Google Shape;147;p8"/>
          <p:cNvSpPr/>
          <p:nvPr/>
        </p:nvSpPr>
        <p:spPr>
          <a:xfrm rot="-5400000">
            <a:off x="4017894" y="-3983108"/>
            <a:ext cx="10252213" cy="18288003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5256838" y="1427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3828229" y="799525"/>
            <a:ext cx="12215184" cy="2989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09996"/>
              </a:lnSpc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 NAME- </a:t>
            </a:r>
            <a:r>
              <a:rPr lang="en-US" sz="6000" b="1" dirty="0">
                <a:solidFill>
                  <a:srgbClr val="D9D9D9"/>
                </a:solidFill>
              </a:rPr>
              <a:t>FARM2MARKET</a:t>
            </a:r>
          </a:p>
          <a:p>
            <a:pPr algn="ctr">
              <a:lnSpc>
                <a:spcPct val="109996"/>
              </a:lnSpc>
            </a:pPr>
            <a:r>
              <a:rPr lang="en-US" sz="6000" b="1" dirty="0">
                <a:solidFill>
                  <a:srgbClr val="D9D9D9"/>
                </a:solidFill>
              </a:rPr>
              <a:t>MEMBER</a:t>
            </a:r>
            <a:endParaRPr lang="en-US" sz="6000" dirty="0"/>
          </a:p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2488233" y="5291549"/>
            <a:ext cx="14375585" cy="2391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+mn-lt"/>
              </a:rPr>
              <a:t>T</a:t>
            </a:r>
            <a:r>
              <a:rPr lang="en-US" sz="2800" dirty="0">
                <a:solidFill>
                  <a:schemeClr val="bg1"/>
                </a:solidFill>
                <a:latin typeface="+mn-lt"/>
              </a:rPr>
              <a:t>TEAM MEMBERS:-                                                                     CONTACT DETAILS:-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1"/>
                </a:solidFill>
                <a:latin typeface="+mn-lt"/>
              </a:rPr>
              <a:t>RIDDHIE SENGAR                                                                              7770861146</a:t>
            </a:r>
          </a:p>
          <a:p>
            <a:pPr lvl="0">
              <a:lnSpc>
                <a:spcPct val="111018"/>
              </a:lnSpc>
            </a:pPr>
            <a:r>
              <a:rPr lang="en-US" sz="2800" dirty="0">
                <a:solidFill>
                  <a:schemeClr val="bg1"/>
                </a:solidFill>
                <a:latin typeface="+mn-lt"/>
              </a:rPr>
              <a:t>ANUPAM NEMA                                                                                   7879984284</a:t>
            </a:r>
          </a:p>
          <a:p>
            <a:pPr lvl="0">
              <a:lnSpc>
                <a:spcPct val="111018"/>
              </a:lnSpc>
            </a:pPr>
            <a:r>
              <a:rPr lang="en-US" sz="2800" dirty="0">
                <a:solidFill>
                  <a:schemeClr val="bg1"/>
                </a:solidFill>
                <a:latin typeface="+mn-lt"/>
              </a:rPr>
              <a:t>KOUSHIK PALI                                                                                      7869495473</a:t>
            </a:r>
          </a:p>
          <a:p>
            <a:pPr lvl="0">
              <a:lnSpc>
                <a:spcPct val="111018"/>
              </a:lnSpc>
            </a:pPr>
            <a:r>
              <a:rPr lang="en-US" sz="2800" dirty="0">
                <a:solidFill>
                  <a:schemeClr val="bg1"/>
                </a:solidFill>
                <a:latin typeface="+mn-lt"/>
              </a:rPr>
              <a:t>DEVANSH PATEL                                                                                 9302708068</a:t>
            </a:r>
            <a:endParaRPr sz="2800" dirty="0">
              <a:latin typeface="+mn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790</Words>
  <Application>Microsoft Office PowerPoint</Application>
  <PresentationFormat>Custom</PresentationFormat>
  <Paragraphs>138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Cambria</vt:lpstr>
      <vt:lpstr>Wingdings</vt:lpstr>
      <vt:lpstr>Arial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Lenovo</dc:creator>
  <cp:lastModifiedBy>Dhruva Jain</cp:lastModifiedBy>
  <cp:revision>6</cp:revision>
  <dcterms:created xsi:type="dcterms:W3CDTF">2006-08-16T00:00:00Z</dcterms:created>
  <dcterms:modified xsi:type="dcterms:W3CDTF">2025-07-04T20:22:43Z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name="NXPowerLiteLastOptimized" pid="2">
    <vt:lpwstr>4584350</vt:lpwstr>
  </property>
  <property fmtid="{D5CDD505-2E9C-101B-9397-08002B2CF9AE}" name="NXPowerLiteSettings" pid="3">
    <vt:lpwstr>F7000400038000</vt:lpwstr>
  </property>
  <property fmtid="{D5CDD505-2E9C-101B-9397-08002B2CF9AE}" name="NXPowerLiteVersion" pid="4">
    <vt:lpwstr>S10.3.1</vt:lpwstr>
  </property>
</Properties>
</file>